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9" r:id="rId2"/>
    <p:sldId id="257" r:id="rId3"/>
    <p:sldId id="256" r:id="rId4"/>
    <p:sldId id="260" r:id="rId5"/>
    <p:sldId id="261" r:id="rId6"/>
    <p:sldId id="262" r:id="rId7"/>
    <p:sldId id="263" r:id="rId8"/>
    <p:sldId id="264" r:id="rId9"/>
    <p:sldId id="267" r:id="rId10"/>
    <p:sldId id="266" r:id="rId11"/>
    <p:sldId id="265" r:id="rId12"/>
    <p:sldId id="268" r:id="rId13"/>
    <p:sldId id="269" r:id="rId14"/>
    <p:sldId id="272" r:id="rId15"/>
    <p:sldId id="270" r:id="rId16"/>
    <p:sldId id="271" r:id="rId17"/>
    <p:sldId id="273" r:id="rId18"/>
    <p:sldId id="274" r:id="rId19"/>
    <p:sldId id="275"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1EAC84FD-FE65-4E89-8F31-1F94069E060F}" type="datetimeFigureOut">
              <a:rPr lang="es-CO" smtClean="0"/>
              <a:t>3/11/2020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267849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AC84FD-FE65-4E89-8F31-1F94069E060F}" type="datetimeFigureOut">
              <a:rPr lang="es-CO" smtClean="0"/>
              <a:t>3/11/2020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225208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AC84FD-FE65-4E89-8F31-1F94069E060F}" type="datetimeFigureOut">
              <a:rPr lang="es-CO" smtClean="0"/>
              <a:t>3/11/2020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7143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AC84FD-FE65-4E89-8F31-1F94069E060F}" type="datetimeFigureOut">
              <a:rPr lang="es-CO" smtClean="0"/>
              <a:t>3/11/2020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217140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EAC84FD-FE65-4E89-8F31-1F94069E060F}" type="datetimeFigureOut">
              <a:rPr lang="es-CO" smtClean="0"/>
              <a:t>3/11/2020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21547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1EAC84FD-FE65-4E89-8F31-1F94069E060F}" type="datetimeFigureOut">
              <a:rPr lang="es-CO" smtClean="0"/>
              <a:t>3/11/2020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179326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1EAC84FD-FE65-4E89-8F31-1F94069E060F}" type="datetimeFigureOut">
              <a:rPr lang="es-CO" smtClean="0"/>
              <a:t>3/11/2020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2936163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1EAC84FD-FE65-4E89-8F31-1F94069E060F}" type="datetimeFigureOut">
              <a:rPr lang="es-CO" smtClean="0"/>
              <a:t>3/11/2020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10875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AC84FD-FE65-4E89-8F31-1F94069E060F}" type="datetimeFigureOut">
              <a:rPr lang="es-CO" smtClean="0"/>
              <a:t>3/11/2020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31598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AC84FD-FE65-4E89-8F31-1F94069E060F}" type="datetimeFigureOut">
              <a:rPr lang="es-CO" smtClean="0"/>
              <a:t>3/11/2020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251247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AC84FD-FE65-4E89-8F31-1F94069E060F}" type="datetimeFigureOut">
              <a:rPr lang="es-CO" smtClean="0"/>
              <a:t>3/11/2020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B8B20CD-D83F-48DA-91CF-1ABE9745E326}" type="slidenum">
              <a:rPr lang="es-CO" smtClean="0"/>
              <a:t>‹Nº›</a:t>
            </a:fld>
            <a:endParaRPr lang="es-CO"/>
          </a:p>
        </p:txBody>
      </p:sp>
    </p:spTree>
    <p:extLst>
      <p:ext uri="{BB962C8B-B14F-4D97-AF65-F5344CB8AC3E}">
        <p14:creationId xmlns:p14="http://schemas.microsoft.com/office/powerpoint/2010/main" val="373984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C84FD-FE65-4E89-8F31-1F94069E060F}" type="datetimeFigureOut">
              <a:rPr lang="es-CO" smtClean="0"/>
              <a:t>3/11/2020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B20CD-D83F-48DA-91CF-1ABE9745E326}" type="slidenum">
              <a:rPr lang="es-CO" smtClean="0"/>
              <a:t>‹Nº›</a:t>
            </a:fld>
            <a:endParaRPr lang="es-CO"/>
          </a:p>
        </p:txBody>
      </p:sp>
    </p:spTree>
    <p:extLst>
      <p:ext uri="{BB962C8B-B14F-4D97-AF65-F5344CB8AC3E}">
        <p14:creationId xmlns:p14="http://schemas.microsoft.com/office/powerpoint/2010/main" val="2732354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524000" y="1672281"/>
            <a:ext cx="8773297" cy="1804088"/>
          </a:xfrm>
          <a:prstGeom prst="rect">
            <a:avLst/>
          </a:prstGeom>
        </p:spPr>
      </p:pic>
      <p:sp>
        <p:nvSpPr>
          <p:cNvPr id="3" name="Subtítulo 2"/>
          <p:cNvSpPr>
            <a:spLocks noGrp="1"/>
          </p:cNvSpPr>
          <p:nvPr>
            <p:ph type="subTitle" idx="1"/>
          </p:nvPr>
        </p:nvSpPr>
        <p:spPr/>
        <p:txBody>
          <a:bodyPr>
            <a:normAutofit/>
          </a:bodyPr>
          <a:lstStyle/>
          <a:p>
            <a:r>
              <a:rPr lang="es-MX" sz="2800" dirty="0" smtClean="0"/>
              <a:t>MANUAL DE CONVIVENCIA </a:t>
            </a:r>
            <a:r>
              <a:rPr lang="es-MX" sz="2800" dirty="0" smtClean="0"/>
              <a:t>ESCOLAR </a:t>
            </a:r>
            <a:endParaRPr lang="es-MX" sz="2800" dirty="0" smtClean="0"/>
          </a:p>
          <a:p>
            <a:r>
              <a:rPr lang="es-MX" sz="2800" dirty="0" smtClean="0"/>
              <a:t>AÑO 2020</a:t>
            </a:r>
            <a:endParaRPr lang="es-CO" sz="2800" dirty="0"/>
          </a:p>
        </p:txBody>
      </p:sp>
    </p:spTree>
    <p:extLst>
      <p:ext uri="{BB962C8B-B14F-4D97-AF65-F5344CB8AC3E}">
        <p14:creationId xmlns:p14="http://schemas.microsoft.com/office/powerpoint/2010/main" val="2223017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REGLAS DE HIGIENE Y DE PRESENTACIÓN </a:t>
            </a:r>
            <a:endParaRPr lang="es-CO" dirty="0"/>
          </a:p>
        </p:txBody>
      </p:sp>
      <p:sp>
        <p:nvSpPr>
          <p:cNvPr id="3" name="Marcador de contenido 2"/>
          <p:cNvSpPr>
            <a:spLocks noGrp="1"/>
          </p:cNvSpPr>
          <p:nvPr>
            <p:ph sz="half" idx="1"/>
          </p:nvPr>
        </p:nvSpPr>
        <p:spPr/>
        <p:txBody>
          <a:bodyPr/>
          <a:lstStyle/>
          <a:p>
            <a:r>
              <a:rPr lang="es-MX" dirty="0"/>
              <a:t>Uniforme de </a:t>
            </a:r>
            <a:r>
              <a:rPr lang="es-MX" dirty="0" smtClean="0"/>
              <a:t>diario varones </a:t>
            </a:r>
            <a:endParaRPr lang="es-CO" dirty="0"/>
          </a:p>
          <a:p>
            <a:endParaRPr lang="es-CO" dirty="0"/>
          </a:p>
        </p:txBody>
      </p:sp>
      <p:sp>
        <p:nvSpPr>
          <p:cNvPr id="4" name="Marcador de contenido 3"/>
          <p:cNvSpPr>
            <a:spLocks noGrp="1"/>
          </p:cNvSpPr>
          <p:nvPr>
            <p:ph sz="half" idx="2"/>
          </p:nvPr>
        </p:nvSpPr>
        <p:spPr/>
        <p:txBody>
          <a:bodyPr/>
          <a:lstStyle/>
          <a:p>
            <a:r>
              <a:rPr lang="es-MX" dirty="0" smtClean="0"/>
              <a:t>Uniforme de diario mujeres</a:t>
            </a:r>
          </a:p>
          <a:p>
            <a:endParaRPr lang="es-CO" dirty="0"/>
          </a:p>
        </p:txBody>
      </p:sp>
      <p:pic>
        <p:nvPicPr>
          <p:cNvPr id="5" name="image66.png"/>
          <p:cNvPicPr/>
          <p:nvPr/>
        </p:nvPicPr>
        <p:blipFill>
          <a:blip r:embed="rId2" cstate="print"/>
          <a:stretch>
            <a:fillRect/>
          </a:stretch>
        </p:blipFill>
        <p:spPr>
          <a:xfrm>
            <a:off x="1954084" y="2393590"/>
            <a:ext cx="2616200" cy="3636010"/>
          </a:xfrm>
          <a:prstGeom prst="rect">
            <a:avLst/>
          </a:prstGeom>
        </p:spPr>
      </p:pic>
      <p:pic>
        <p:nvPicPr>
          <p:cNvPr id="6" name="image67.png"/>
          <p:cNvPicPr/>
          <p:nvPr/>
        </p:nvPicPr>
        <p:blipFill>
          <a:blip r:embed="rId3" cstate="print"/>
          <a:stretch>
            <a:fillRect/>
          </a:stretch>
        </p:blipFill>
        <p:spPr>
          <a:xfrm>
            <a:off x="7554097" y="2393590"/>
            <a:ext cx="2225855" cy="3257567"/>
          </a:xfrm>
          <a:prstGeom prst="rect">
            <a:avLst/>
          </a:prstGeom>
        </p:spPr>
      </p:pic>
    </p:spTree>
    <p:extLst>
      <p:ext uri="{BB962C8B-B14F-4D97-AF65-F5344CB8AC3E}">
        <p14:creationId xmlns:p14="http://schemas.microsoft.com/office/powerpoint/2010/main" val="1355876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DERECHOS Y DEBERES EN LA IEJJFH</a:t>
            </a:r>
            <a:endParaRPr lang="es-CO" dirty="0"/>
          </a:p>
        </p:txBody>
      </p:sp>
      <p:sp>
        <p:nvSpPr>
          <p:cNvPr id="3" name="Marcador de contenido 2"/>
          <p:cNvSpPr>
            <a:spLocks noGrp="1"/>
          </p:cNvSpPr>
          <p:nvPr>
            <p:ph idx="1"/>
          </p:nvPr>
        </p:nvSpPr>
        <p:spPr/>
        <p:txBody>
          <a:bodyPr>
            <a:normAutofit fontScale="92500" lnSpcReduction="10000"/>
          </a:bodyPr>
          <a:lstStyle/>
          <a:p>
            <a:pPr lvl="0"/>
            <a:r>
              <a:rPr lang="es-ES" dirty="0"/>
              <a:t>La educación es un derecho fundamental, pero no es </a:t>
            </a:r>
            <a:r>
              <a:rPr lang="es-ES" dirty="0" smtClean="0"/>
              <a:t>absoluto,</a:t>
            </a:r>
            <a:r>
              <a:rPr lang="es-CO" dirty="0"/>
              <a:t> </a:t>
            </a:r>
            <a:r>
              <a:rPr lang="es-ES" dirty="0" smtClean="0"/>
              <a:t>sino </a:t>
            </a:r>
            <a:r>
              <a:rPr lang="es-ES" dirty="0"/>
              <a:t>Limitado por los derechos de los demás.</a:t>
            </a:r>
            <a:endParaRPr lang="es-CO" dirty="0"/>
          </a:p>
          <a:p>
            <a:pPr lvl="0"/>
            <a:r>
              <a:rPr lang="es-ES" dirty="0"/>
              <a:t>La educación es un derecho-deber, por cuanto otorga reconocimientos y derechos y, a la vez, demanda el cumplimiento de deberes y obligaciones, tanto a las instituciones, como a los educandos y a los padres de familia.</a:t>
            </a:r>
            <a:endParaRPr lang="es-CO" dirty="0"/>
          </a:p>
          <a:p>
            <a:pPr lvl="0"/>
            <a:r>
              <a:rPr lang="es-ES" dirty="0"/>
              <a:t>Una de las obligaciones de los educandos, consiste en tener un rendimiento académico y disciplinario, así como comportamental, acorde con las exigencias </a:t>
            </a:r>
            <a:r>
              <a:rPr lang="es-ES" dirty="0" smtClean="0"/>
              <a:t>de la institución, </a:t>
            </a:r>
            <a:r>
              <a:rPr lang="es-ES" dirty="0"/>
              <a:t>taxativamente plasmadas en el presente MANUAL DE CONVIVENCIA ESCOLAR.</a:t>
            </a:r>
            <a:endParaRPr lang="es-CO" dirty="0"/>
          </a:p>
          <a:p>
            <a:pPr lvl="0"/>
            <a:r>
              <a:rPr lang="es-ES" dirty="0"/>
              <a:t>El respeto por la disciplina y el orden en </a:t>
            </a:r>
            <a:r>
              <a:rPr lang="es-ES" dirty="0" smtClean="0"/>
              <a:t>la institución</a:t>
            </a:r>
            <a:r>
              <a:rPr lang="es-ES" dirty="0" smtClean="0"/>
              <a:t> </a:t>
            </a:r>
            <a:r>
              <a:rPr lang="es-ES" dirty="0"/>
              <a:t>es parte del derecho de los educandos a la educación. </a:t>
            </a:r>
            <a:endParaRPr lang="es-CO" dirty="0"/>
          </a:p>
          <a:p>
            <a:endParaRPr lang="es-CO" dirty="0"/>
          </a:p>
        </p:txBody>
      </p:sp>
    </p:spTree>
    <p:extLst>
      <p:ext uri="{BB962C8B-B14F-4D97-AF65-F5344CB8AC3E}">
        <p14:creationId xmlns:p14="http://schemas.microsoft.com/office/powerpoint/2010/main" val="1052829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PROCEDIMIENTO PARA DECOMISAR BIENES</a:t>
            </a:r>
            <a:endParaRPr lang="es-CO" dirty="0"/>
          </a:p>
        </p:txBody>
      </p:sp>
      <p:sp>
        <p:nvSpPr>
          <p:cNvPr id="3" name="Marcador de contenido 2"/>
          <p:cNvSpPr>
            <a:spLocks noGrp="1"/>
          </p:cNvSpPr>
          <p:nvPr>
            <p:ph idx="1"/>
          </p:nvPr>
        </p:nvSpPr>
        <p:spPr/>
        <p:txBody>
          <a:bodyPr>
            <a:normAutofit fontScale="92500" lnSpcReduction="20000"/>
          </a:bodyPr>
          <a:lstStyle/>
          <a:p>
            <a:pPr marL="0" indent="0" algn="just">
              <a:buNone/>
            </a:pPr>
            <a:r>
              <a:rPr lang="es-ES" dirty="0"/>
              <a:t>U</a:t>
            </a:r>
            <a:r>
              <a:rPr lang="es-ES" dirty="0" smtClean="0"/>
              <a:t>n </a:t>
            </a:r>
            <a:r>
              <a:rPr lang="es-ES" dirty="0"/>
              <a:t>bien personal de un estudiante podrá ser decomisado por docentes o coordinadores de la institución cuando se haga mal uso de este. Es decir </a:t>
            </a:r>
            <a:r>
              <a:rPr lang="es-ES" dirty="0" smtClean="0"/>
              <a:t>cuando:</a:t>
            </a:r>
          </a:p>
          <a:p>
            <a:pPr algn="just"/>
            <a:r>
              <a:rPr lang="es-ES" dirty="0" smtClean="0"/>
              <a:t> </a:t>
            </a:r>
            <a:r>
              <a:rPr lang="es-ES" dirty="0"/>
              <a:t>V</a:t>
            </a:r>
            <a:r>
              <a:rPr lang="es-ES" dirty="0" smtClean="0"/>
              <a:t>iole </a:t>
            </a:r>
            <a:r>
              <a:rPr lang="es-ES" dirty="0"/>
              <a:t>una norma </a:t>
            </a:r>
            <a:r>
              <a:rPr lang="es-ES" dirty="0" smtClean="0"/>
              <a:t>establecida</a:t>
            </a:r>
          </a:p>
          <a:p>
            <a:pPr algn="just"/>
            <a:r>
              <a:rPr lang="es-ES" dirty="0" smtClean="0"/>
              <a:t> </a:t>
            </a:r>
            <a:r>
              <a:rPr lang="es-ES" dirty="0"/>
              <a:t>I</a:t>
            </a:r>
            <a:r>
              <a:rPr lang="es-ES" dirty="0" smtClean="0"/>
              <a:t>nterfiera </a:t>
            </a:r>
            <a:r>
              <a:rPr lang="es-ES" dirty="0"/>
              <a:t>con las actividades regulares tanto académicas como no académicas de la </a:t>
            </a:r>
            <a:r>
              <a:rPr lang="es-ES" dirty="0" smtClean="0"/>
              <a:t>institución</a:t>
            </a:r>
          </a:p>
          <a:p>
            <a:pPr algn="just"/>
            <a:r>
              <a:rPr lang="es-ES" dirty="0" smtClean="0"/>
              <a:t> </a:t>
            </a:r>
            <a:r>
              <a:rPr lang="es-ES" dirty="0"/>
              <a:t>S</a:t>
            </a:r>
            <a:r>
              <a:rPr lang="es-ES" dirty="0" smtClean="0"/>
              <a:t>ea </a:t>
            </a:r>
            <a:r>
              <a:rPr lang="es-ES" dirty="0"/>
              <a:t>utilizada para cometer copia o </a:t>
            </a:r>
            <a:r>
              <a:rPr lang="es-ES" dirty="0" smtClean="0"/>
              <a:t>fraude</a:t>
            </a:r>
          </a:p>
          <a:p>
            <a:pPr algn="just"/>
            <a:r>
              <a:rPr lang="es-ES" dirty="0" smtClean="0"/>
              <a:t> </a:t>
            </a:r>
            <a:r>
              <a:rPr lang="es-ES" dirty="0"/>
              <a:t>C</a:t>
            </a:r>
            <a:r>
              <a:rPr lang="es-ES" dirty="0" smtClean="0"/>
              <a:t>ausar </a:t>
            </a:r>
            <a:r>
              <a:rPr lang="es-ES" dirty="0"/>
              <a:t>daño a </a:t>
            </a:r>
            <a:r>
              <a:rPr lang="es-ES" dirty="0" smtClean="0"/>
              <a:t>terceros</a:t>
            </a:r>
          </a:p>
          <a:p>
            <a:pPr algn="just"/>
            <a:r>
              <a:rPr lang="es-ES" dirty="0"/>
              <a:t>A</a:t>
            </a:r>
            <a:r>
              <a:rPr lang="es-ES" dirty="0" smtClean="0"/>
              <a:t>tentar </a:t>
            </a:r>
            <a:r>
              <a:rPr lang="es-ES" dirty="0"/>
              <a:t>contra el buen nombre de otros o de la </a:t>
            </a:r>
            <a:r>
              <a:rPr lang="es-ES" dirty="0" smtClean="0"/>
              <a:t>institución</a:t>
            </a:r>
          </a:p>
          <a:p>
            <a:pPr algn="just"/>
            <a:r>
              <a:rPr lang="es-ES" dirty="0" smtClean="0"/>
              <a:t> </a:t>
            </a:r>
            <a:r>
              <a:rPr lang="es-ES" dirty="0"/>
              <a:t>C</a:t>
            </a:r>
            <a:r>
              <a:rPr lang="es-ES" dirty="0" smtClean="0"/>
              <a:t>ausar indisciplina </a:t>
            </a:r>
          </a:p>
          <a:p>
            <a:pPr algn="just"/>
            <a:r>
              <a:rPr lang="es-ES" dirty="0"/>
              <a:t>S</a:t>
            </a:r>
            <a:r>
              <a:rPr lang="es-ES" dirty="0" smtClean="0"/>
              <a:t>abotear </a:t>
            </a:r>
            <a:r>
              <a:rPr lang="es-ES" dirty="0"/>
              <a:t>eventos grupales o fomentar el desorden, entre otros.</a:t>
            </a:r>
            <a:endParaRPr lang="es-CO" dirty="0"/>
          </a:p>
          <a:p>
            <a:endParaRPr lang="es-CO" dirty="0"/>
          </a:p>
        </p:txBody>
      </p:sp>
    </p:spTree>
    <p:extLst>
      <p:ext uri="{BB962C8B-B14F-4D97-AF65-F5344CB8AC3E}">
        <p14:creationId xmlns:p14="http://schemas.microsoft.com/office/powerpoint/2010/main" val="1481353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HORARIO ASISTENCIA Y PUNTUALIDAD</a:t>
            </a:r>
            <a:endParaRPr lang="es-CO" dirty="0"/>
          </a:p>
        </p:txBody>
      </p:sp>
      <p:sp>
        <p:nvSpPr>
          <p:cNvPr id="3" name="Marcador de contenido 2"/>
          <p:cNvSpPr>
            <a:spLocks noGrp="1"/>
          </p:cNvSpPr>
          <p:nvPr>
            <p:ph idx="1"/>
          </p:nvPr>
        </p:nvSpPr>
        <p:spPr>
          <a:xfrm>
            <a:off x="838200" y="1581665"/>
            <a:ext cx="10515600" cy="4975654"/>
          </a:xfrm>
        </p:spPr>
        <p:txBody>
          <a:bodyPr>
            <a:normAutofit lnSpcReduction="10000"/>
          </a:bodyPr>
          <a:lstStyle/>
          <a:p>
            <a:pPr lvl="0" algn="just"/>
            <a:r>
              <a:rPr lang="es-ES" dirty="0"/>
              <a:t>Asistir	puntualmente	a	la	Institución	según	horario </a:t>
            </a:r>
            <a:r>
              <a:rPr lang="es-ES" dirty="0" smtClean="0"/>
              <a:t>correspondiente</a:t>
            </a:r>
            <a:endParaRPr lang="es-CO" dirty="0"/>
          </a:p>
          <a:p>
            <a:pPr lvl="0" algn="just"/>
            <a:r>
              <a:rPr lang="es-ES" dirty="0"/>
              <a:t>permanecer en todas las </a:t>
            </a:r>
            <a:r>
              <a:rPr lang="es-ES" dirty="0" smtClean="0"/>
              <a:t>clases</a:t>
            </a:r>
          </a:p>
          <a:p>
            <a:pPr lvl="0" algn="just"/>
            <a:r>
              <a:rPr lang="es-ES" dirty="0" smtClean="0"/>
              <a:t>participar </a:t>
            </a:r>
            <a:r>
              <a:rPr lang="es-ES" dirty="0"/>
              <a:t>presentándose oportunamente en todos los actos de la </a:t>
            </a:r>
            <a:r>
              <a:rPr lang="es-ES" dirty="0" smtClean="0"/>
              <a:t>comunidad</a:t>
            </a:r>
            <a:endParaRPr lang="es-CO" dirty="0"/>
          </a:p>
          <a:p>
            <a:pPr lvl="0" algn="just"/>
            <a:r>
              <a:rPr lang="es-ES" dirty="0"/>
              <a:t>salvo que el educando, haya sido excusado, citado o remitido a otras </a:t>
            </a:r>
            <a:r>
              <a:rPr lang="es-ES" dirty="0" smtClean="0"/>
              <a:t>dependencias. En </a:t>
            </a:r>
            <a:r>
              <a:rPr lang="es-ES" dirty="0"/>
              <a:t>cualquier caso, contar con el permiso escrito de la respectiva coordinación o área a la que se remita</a:t>
            </a:r>
            <a:r>
              <a:rPr lang="es-ES" dirty="0" smtClean="0"/>
              <a:t>.</a:t>
            </a:r>
          </a:p>
          <a:p>
            <a:pPr lvl="0" algn="just"/>
            <a:r>
              <a:rPr lang="es-ES" dirty="0" smtClean="0"/>
              <a:t>En caso de inasistencia justificada el padre deberá informar ante coordinación en un plazo máximo de 3 días habilites la debida justificación, una vez firmada el estudiante la presentara a los docentes dentro de los 3 días hábiles después de firmada.</a:t>
            </a:r>
            <a:endParaRPr lang="es-CO" dirty="0"/>
          </a:p>
        </p:txBody>
      </p:sp>
    </p:spTree>
    <p:extLst>
      <p:ext uri="{BB962C8B-B14F-4D97-AF65-F5344CB8AC3E}">
        <p14:creationId xmlns:p14="http://schemas.microsoft.com/office/powerpoint/2010/main" val="1864536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DEBERES </a:t>
            </a:r>
            <a:r>
              <a:rPr lang="es-ES" dirty="0" smtClean="0"/>
              <a:t>ACADEMICOS </a:t>
            </a:r>
            <a:r>
              <a:rPr lang="es-ES" dirty="0"/>
              <a:t>DEL O LA ESTUDIANTE</a:t>
            </a:r>
            <a:endParaRPr lang="es-CO" dirty="0"/>
          </a:p>
        </p:txBody>
      </p:sp>
      <p:sp>
        <p:nvSpPr>
          <p:cNvPr id="3" name="Marcador de contenido 2"/>
          <p:cNvSpPr>
            <a:spLocks noGrp="1"/>
          </p:cNvSpPr>
          <p:nvPr>
            <p:ph idx="1"/>
          </p:nvPr>
        </p:nvSpPr>
        <p:spPr/>
        <p:txBody>
          <a:bodyPr/>
          <a:lstStyle/>
          <a:p>
            <a:pPr marL="0" indent="0" algn="just">
              <a:buNone/>
            </a:pPr>
            <a:r>
              <a:rPr lang="es-ES" dirty="0"/>
              <a:t>De manera especial, en consenso educativo, y de nuestra comunidad escolar, se fijan los siguientes deberes, compromisos, obligaciones y sujeciones a los educandos</a:t>
            </a:r>
            <a:r>
              <a:rPr lang="es-ES" dirty="0" smtClean="0"/>
              <a:t>:</a:t>
            </a:r>
            <a:endParaRPr lang="es-CO" dirty="0"/>
          </a:p>
          <a:p>
            <a:pPr algn="just"/>
            <a:r>
              <a:rPr lang="es-ES" dirty="0"/>
              <a:t>Cumplir oportunamente en la entrega de trabajos, presentación de tareas, actividades de refuerzo y suficiencia, en las fechas programadas, salvo en inasistencia justificada</a:t>
            </a:r>
            <a:r>
              <a:rPr lang="es-ES" dirty="0" smtClean="0"/>
              <a:t>.</a:t>
            </a:r>
          </a:p>
          <a:p>
            <a:pPr algn="just"/>
            <a:endParaRPr lang="es-CO" dirty="0"/>
          </a:p>
          <a:p>
            <a:endParaRPr lang="es-CO" dirty="0"/>
          </a:p>
        </p:txBody>
      </p:sp>
    </p:spTree>
    <p:extLst>
      <p:ext uri="{BB962C8B-B14F-4D97-AF65-F5344CB8AC3E}">
        <p14:creationId xmlns:p14="http://schemas.microsoft.com/office/powerpoint/2010/main" val="1001298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DEBERES </a:t>
            </a:r>
            <a:r>
              <a:rPr lang="es-ES" dirty="0"/>
              <a:t>CONDUCTUALES DEL O LA ESTUDIANTE</a:t>
            </a:r>
            <a:endParaRPr lang="es-CO" dirty="0"/>
          </a:p>
        </p:txBody>
      </p:sp>
      <p:sp>
        <p:nvSpPr>
          <p:cNvPr id="3" name="Marcador de contenido 2"/>
          <p:cNvSpPr>
            <a:spLocks noGrp="1"/>
          </p:cNvSpPr>
          <p:nvPr>
            <p:ph idx="1"/>
          </p:nvPr>
        </p:nvSpPr>
        <p:spPr>
          <a:xfrm>
            <a:off x="838200" y="1622854"/>
            <a:ext cx="10515600" cy="4992130"/>
          </a:xfrm>
        </p:spPr>
        <p:txBody>
          <a:bodyPr>
            <a:normAutofit lnSpcReduction="10000"/>
          </a:bodyPr>
          <a:lstStyle/>
          <a:p>
            <a:pPr marL="457200" lvl="1" indent="0">
              <a:buNone/>
            </a:pPr>
            <a:r>
              <a:rPr lang="es-ES" dirty="0"/>
              <a:t>El o La estudiante tienen como obligación principal y compromiso conocer y </a:t>
            </a:r>
            <a:r>
              <a:rPr lang="es-ES" dirty="0" smtClean="0"/>
              <a:t>acatar</a:t>
            </a:r>
          </a:p>
          <a:p>
            <a:pPr lvl="1"/>
            <a:r>
              <a:rPr lang="es-ES" dirty="0" smtClean="0"/>
              <a:t>los </a:t>
            </a:r>
            <a:r>
              <a:rPr lang="es-ES" dirty="0"/>
              <a:t>artículos de la ley de infancia y adolescencia, </a:t>
            </a:r>
            <a:endParaRPr lang="es-ES" dirty="0" smtClean="0"/>
          </a:p>
          <a:p>
            <a:pPr lvl="1"/>
            <a:r>
              <a:rPr lang="es-ES" dirty="0" smtClean="0"/>
              <a:t>1098 </a:t>
            </a:r>
            <a:r>
              <a:rPr lang="es-ES" dirty="0"/>
              <a:t>de </a:t>
            </a:r>
            <a:r>
              <a:rPr lang="es-ES" dirty="0" smtClean="0"/>
              <a:t>2006 Código de infancia y adolescencia</a:t>
            </a:r>
          </a:p>
          <a:p>
            <a:pPr lvl="1"/>
            <a:r>
              <a:rPr lang="es-ES" dirty="0" smtClean="0"/>
              <a:t> </a:t>
            </a:r>
            <a:r>
              <a:rPr lang="es-ES" dirty="0"/>
              <a:t>Decreto 860º de </a:t>
            </a:r>
            <a:r>
              <a:rPr lang="es-ES" dirty="0" smtClean="0"/>
              <a:t>2010 reglamentación social en salud</a:t>
            </a:r>
          </a:p>
          <a:p>
            <a:pPr lvl="1"/>
            <a:r>
              <a:rPr lang="es-ES" dirty="0" smtClean="0"/>
              <a:t> </a:t>
            </a:r>
            <a:r>
              <a:rPr lang="es-ES" dirty="0"/>
              <a:t>Ley 1146º de </a:t>
            </a:r>
            <a:r>
              <a:rPr lang="es-ES" dirty="0" smtClean="0"/>
              <a:t>2007 </a:t>
            </a:r>
            <a:r>
              <a:rPr lang="es-MX" dirty="0" smtClean="0"/>
              <a:t>normas </a:t>
            </a:r>
            <a:r>
              <a:rPr lang="es-MX" dirty="0"/>
              <a:t>para la prevención de la violencia sexual y atención integral de los niños, niñas y adolescentes abusados sexualmente</a:t>
            </a:r>
            <a:endParaRPr lang="es-ES" dirty="0" smtClean="0"/>
          </a:p>
          <a:p>
            <a:pPr lvl="1"/>
            <a:r>
              <a:rPr lang="es-ES" dirty="0" smtClean="0"/>
              <a:t> </a:t>
            </a:r>
            <a:r>
              <a:rPr lang="es-ES" dirty="0"/>
              <a:t>y especialmente lo consagrado en La Ley 1620º de 2013 y su Decreto Reglamentario 1965º de </a:t>
            </a:r>
            <a:r>
              <a:rPr lang="es-ES" dirty="0" smtClean="0"/>
              <a:t>2013</a:t>
            </a:r>
            <a:r>
              <a:rPr lang="es-MX" dirty="0"/>
              <a:t>Sistema Nacional de Convivencia Escolar y Formación para el ejercicio de los Derechos Humanos, la educación para la sexualidad y la prevención y mitigación de la violencia escolar.</a:t>
            </a:r>
            <a:endParaRPr lang="es-ES" dirty="0" smtClean="0"/>
          </a:p>
          <a:p>
            <a:pPr lvl="1"/>
            <a:r>
              <a:rPr lang="es-ES" dirty="0"/>
              <a:t>a</a:t>
            </a:r>
            <a:r>
              <a:rPr lang="es-ES" dirty="0" smtClean="0"/>
              <a:t>demás </a:t>
            </a:r>
            <a:r>
              <a:rPr lang="es-ES" dirty="0"/>
              <a:t>de lo que exige el nuevo Código Nacional de Policía, en sus artículos: Art. 7º; 8º; 10º; 19º; 26º; 27º; 33º; 34º; 35º; 36º; 37º; 38º; 39º; 40º, 43º; 73º; 84º; 92º; 140º; 146º; 155º; 159º; 162º; 174º; 175º; 180º; 181º. Y la ley 2000 del 14 de noviembre de 2019.</a:t>
            </a:r>
            <a:endParaRPr lang="es-CO" sz="2000" dirty="0"/>
          </a:p>
          <a:p>
            <a:pPr marL="0" indent="0">
              <a:buNone/>
            </a:pPr>
            <a:endParaRPr lang="es-CO" dirty="0"/>
          </a:p>
          <a:p>
            <a:endParaRPr lang="es-CO" dirty="0"/>
          </a:p>
        </p:txBody>
      </p:sp>
    </p:spTree>
    <p:extLst>
      <p:ext uri="{BB962C8B-B14F-4D97-AF65-F5344CB8AC3E}">
        <p14:creationId xmlns:p14="http://schemas.microsoft.com/office/powerpoint/2010/main" val="2021865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ta de atención integral | Colombia Apre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62" y="0"/>
            <a:ext cx="47914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947719" y="832022"/>
            <a:ext cx="5173362" cy="4401205"/>
          </a:xfrm>
          <a:prstGeom prst="rect">
            <a:avLst/>
          </a:prstGeom>
          <a:noFill/>
        </p:spPr>
        <p:txBody>
          <a:bodyPr wrap="square" rtlCol="0">
            <a:spAutoFit/>
          </a:bodyPr>
          <a:lstStyle/>
          <a:p>
            <a:pPr algn="ctr"/>
            <a:r>
              <a:rPr lang="es-MX" sz="2800" dirty="0" smtClean="0"/>
              <a:t>APOYO PARA LA CONVIVENCIA ESCOLAR</a:t>
            </a:r>
          </a:p>
          <a:p>
            <a:pPr algn="ctr"/>
            <a:endParaRPr lang="es-MX" sz="2800" dirty="0" smtClean="0"/>
          </a:p>
          <a:p>
            <a:pPr marL="285750" indent="-285750">
              <a:buFont typeface="Arial" panose="020B0604020202020204" pitchFamily="34" charset="0"/>
              <a:buChar char="•"/>
            </a:pPr>
            <a:r>
              <a:rPr lang="es-MX" sz="2800" dirty="0" smtClean="0"/>
              <a:t>COMITÉ DE CONVIVENCIA ESCOLAR</a:t>
            </a:r>
          </a:p>
          <a:p>
            <a:pPr marL="285750" indent="-285750">
              <a:buFont typeface="Arial" panose="020B0604020202020204" pitchFamily="34" charset="0"/>
              <a:buChar char="•"/>
            </a:pPr>
            <a:r>
              <a:rPr lang="es-MX" sz="2800" dirty="0" smtClean="0"/>
              <a:t>COMITÉ DE CONVIVENCIA LABORAL</a:t>
            </a:r>
          </a:p>
          <a:p>
            <a:pPr marL="285750" indent="-285750">
              <a:buFont typeface="Arial" panose="020B0604020202020204" pitchFamily="34" charset="0"/>
              <a:buChar char="•"/>
            </a:pPr>
            <a:r>
              <a:rPr lang="es-MX" sz="2800" dirty="0" smtClean="0"/>
              <a:t>ORIENTACION ESCOLAR</a:t>
            </a:r>
          </a:p>
          <a:p>
            <a:pPr marL="285750" indent="-285750">
              <a:buFont typeface="Arial" panose="020B0604020202020204" pitchFamily="34" charset="0"/>
              <a:buChar char="•"/>
            </a:pPr>
            <a:r>
              <a:rPr lang="es-MX" sz="2800" dirty="0" smtClean="0"/>
              <a:t>COORDINACION DE CONVIVENCIA</a:t>
            </a:r>
            <a:endParaRPr lang="es-CO" sz="2800" dirty="0"/>
          </a:p>
        </p:txBody>
      </p:sp>
    </p:spTree>
    <p:extLst>
      <p:ext uri="{BB962C8B-B14F-4D97-AF65-F5344CB8AC3E}">
        <p14:creationId xmlns:p14="http://schemas.microsoft.com/office/powerpoint/2010/main" val="2594168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
            </a:r>
            <a:br>
              <a:rPr lang="es-ES" dirty="0" smtClean="0"/>
            </a:br>
            <a:r>
              <a:rPr lang="es-ES" dirty="0" smtClean="0"/>
              <a:t>PROCEDIMIENTOS </a:t>
            </a:r>
            <a:r>
              <a:rPr lang="es-ES" dirty="0"/>
              <a:t>DE CONCERTACIÓN Y DEBIDO PROCESO. SOLUCIÓN DE CONFLICTOS.</a:t>
            </a:r>
            <a:r>
              <a:rPr lang="es-CO" dirty="0"/>
              <a:t/>
            </a:r>
            <a:br>
              <a:rPr lang="es-CO" dirty="0"/>
            </a:br>
            <a:endParaRPr lang="es-CO" dirty="0"/>
          </a:p>
        </p:txBody>
      </p:sp>
      <p:sp>
        <p:nvSpPr>
          <p:cNvPr id="3" name="Marcador de contenido 2"/>
          <p:cNvSpPr>
            <a:spLocks noGrp="1"/>
          </p:cNvSpPr>
          <p:nvPr>
            <p:ph idx="1"/>
          </p:nvPr>
        </p:nvSpPr>
        <p:spPr/>
        <p:txBody>
          <a:bodyPr>
            <a:normAutofit fontScale="92500" lnSpcReduction="10000"/>
          </a:bodyPr>
          <a:lstStyle/>
          <a:p>
            <a:pPr marL="0" indent="0">
              <a:buNone/>
            </a:pPr>
            <a:r>
              <a:rPr lang="es-ES" dirty="0"/>
              <a:t>El conducto regular en la mediación de conflictos y según su gravedad es el siguiente</a:t>
            </a:r>
            <a:r>
              <a:rPr lang="es-ES" dirty="0" smtClean="0"/>
              <a:t>:</a:t>
            </a:r>
            <a:endParaRPr lang="es-CO" dirty="0"/>
          </a:p>
          <a:p>
            <a:pPr marL="0" indent="0">
              <a:buNone/>
            </a:pPr>
            <a:r>
              <a:rPr lang="es-ES" dirty="0"/>
              <a:t> </a:t>
            </a:r>
            <a:endParaRPr lang="es-CO" dirty="0"/>
          </a:p>
          <a:p>
            <a:pPr lvl="0"/>
            <a:r>
              <a:rPr lang="es-ES" dirty="0"/>
              <a:t>Profesor conocedor de la situación</a:t>
            </a:r>
            <a:endParaRPr lang="es-CO" dirty="0"/>
          </a:p>
          <a:p>
            <a:pPr lvl="0"/>
            <a:r>
              <a:rPr lang="es-ES" dirty="0"/>
              <a:t>Director(a) de grado</a:t>
            </a:r>
            <a:endParaRPr lang="es-CO" dirty="0"/>
          </a:p>
          <a:p>
            <a:pPr lvl="0"/>
            <a:r>
              <a:rPr lang="es-ES" dirty="0"/>
              <a:t>Coordinación de convivencia</a:t>
            </a:r>
            <a:endParaRPr lang="es-CO" dirty="0"/>
          </a:p>
          <a:p>
            <a:pPr lvl="0"/>
            <a:r>
              <a:rPr lang="es-ES" dirty="0" smtClean="0"/>
              <a:t>Orientación escolar</a:t>
            </a:r>
            <a:endParaRPr lang="es-CO" dirty="0"/>
          </a:p>
          <a:p>
            <a:pPr lvl="0"/>
            <a:r>
              <a:rPr lang="es-ES" dirty="0"/>
              <a:t>Rector</a:t>
            </a:r>
            <a:endParaRPr lang="es-CO" dirty="0"/>
          </a:p>
          <a:p>
            <a:pPr lvl="0"/>
            <a:r>
              <a:rPr lang="es-ES" dirty="0"/>
              <a:t>Comité de Convivencia y Solución de Conflictos</a:t>
            </a:r>
            <a:endParaRPr lang="es-CO" dirty="0"/>
          </a:p>
          <a:p>
            <a:pPr lvl="0"/>
            <a:r>
              <a:rPr lang="es-ES" dirty="0"/>
              <a:t>Consejo Directivo</a:t>
            </a:r>
            <a:endParaRPr lang="es-CO" dirty="0"/>
          </a:p>
          <a:p>
            <a:pPr marL="0" indent="0">
              <a:buNone/>
            </a:pPr>
            <a:endParaRPr lang="es-CO" dirty="0"/>
          </a:p>
          <a:p>
            <a:endParaRPr lang="es-CO" dirty="0"/>
          </a:p>
        </p:txBody>
      </p:sp>
    </p:spTree>
    <p:extLst>
      <p:ext uri="{BB962C8B-B14F-4D97-AF65-F5344CB8AC3E}">
        <p14:creationId xmlns:p14="http://schemas.microsoft.com/office/powerpoint/2010/main" val="1036717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ETAPAS DEL PROCEDIMIENTO DISCIPLINARIO</a:t>
            </a:r>
            <a:endParaRPr lang="es-CO" dirty="0"/>
          </a:p>
        </p:txBody>
      </p:sp>
      <p:sp>
        <p:nvSpPr>
          <p:cNvPr id="3" name="Marcador de contenido 2"/>
          <p:cNvSpPr>
            <a:spLocks noGrp="1"/>
          </p:cNvSpPr>
          <p:nvPr>
            <p:ph idx="1"/>
          </p:nvPr>
        </p:nvSpPr>
        <p:spPr/>
        <p:txBody>
          <a:bodyPr>
            <a:normAutofit/>
          </a:bodyPr>
          <a:lstStyle/>
          <a:p>
            <a:r>
              <a:rPr lang="es-ES" sz="3200" dirty="0"/>
              <a:t>ETAPA </a:t>
            </a:r>
            <a:r>
              <a:rPr lang="es-ES" sz="3200" dirty="0" smtClean="0"/>
              <a:t>INFORMATIVA: Es </a:t>
            </a:r>
            <a:r>
              <a:rPr lang="es-ES" sz="3200" dirty="0"/>
              <a:t>el conocimiento de la falta por parte de la instancia competente para adelantar el procedimiento</a:t>
            </a:r>
            <a:endParaRPr lang="es-ES" sz="3200" dirty="0" smtClean="0"/>
          </a:p>
          <a:p>
            <a:r>
              <a:rPr lang="es-ES" sz="3200" dirty="0"/>
              <a:t>ETAPA </a:t>
            </a:r>
            <a:r>
              <a:rPr lang="es-ES" sz="3200" dirty="0" smtClean="0"/>
              <a:t>ANALÍTICA: </a:t>
            </a:r>
            <a:r>
              <a:rPr lang="es-ES" sz="3200" dirty="0"/>
              <a:t>Una vez llevado a cabo lo anterior, se evaluará la situación, los responsables, las implicaciones de  la falta o faltas. </a:t>
            </a:r>
            <a:endParaRPr lang="es-ES" sz="3200" dirty="0" smtClean="0"/>
          </a:p>
          <a:p>
            <a:r>
              <a:rPr lang="es-ES" sz="3200" dirty="0"/>
              <a:t>ETAPA </a:t>
            </a:r>
            <a:r>
              <a:rPr lang="es-ES" sz="3200" dirty="0" smtClean="0"/>
              <a:t>DECISORIA: </a:t>
            </a:r>
            <a:r>
              <a:rPr lang="es-ES" sz="3200" dirty="0"/>
              <a:t>Con base en la decisión anterior se aplica la sanción correspondiente que deberá guardar relación con los términos establecidos en este manual de convivencia</a:t>
            </a:r>
            <a:endParaRPr lang="es-CO" sz="3200" dirty="0"/>
          </a:p>
        </p:txBody>
      </p:sp>
    </p:spTree>
    <p:extLst>
      <p:ext uri="{BB962C8B-B14F-4D97-AF65-F5344CB8AC3E}">
        <p14:creationId xmlns:p14="http://schemas.microsoft.com/office/powerpoint/2010/main" val="358501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6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812494" y="543697"/>
            <a:ext cx="10515600" cy="5906530"/>
          </a:xfrm>
        </p:spPr>
        <p:txBody>
          <a:bodyPr>
            <a:normAutofit/>
          </a:bodyPr>
          <a:lstStyle/>
          <a:p>
            <a:pPr marL="0" indent="0" algn="ctr">
              <a:buNone/>
            </a:pPr>
            <a:r>
              <a:rPr lang="es-ES" sz="3600" dirty="0" smtClean="0"/>
              <a:t>MANUAL  </a:t>
            </a:r>
            <a:r>
              <a:rPr lang="es-ES" sz="3600" dirty="0"/>
              <a:t>DE  CONVIVENCIA  </a:t>
            </a:r>
            <a:r>
              <a:rPr lang="es-ES" sz="3600" dirty="0" smtClean="0"/>
              <a:t>ESCOLAR</a:t>
            </a:r>
          </a:p>
          <a:p>
            <a:pPr marL="0" indent="0" algn="ctr">
              <a:buNone/>
            </a:pPr>
            <a:endParaRPr lang="es-ES" sz="3600" dirty="0" smtClean="0"/>
          </a:p>
          <a:p>
            <a:pPr marL="0" indent="0" algn="just">
              <a:buNone/>
            </a:pPr>
            <a:r>
              <a:rPr lang="es-ES" sz="3600" dirty="0" smtClean="0"/>
              <a:t>Es  </a:t>
            </a:r>
            <a:r>
              <a:rPr lang="es-ES" sz="3600" dirty="0"/>
              <a:t>la guía de Convivencia de nuestra, I.E. “JOSÉ JOAQUÍN FLÓREZ </a:t>
            </a:r>
            <a:r>
              <a:rPr lang="es-ES" sz="3600" dirty="0" smtClean="0"/>
              <a:t>HERNÁNDEZ”; </a:t>
            </a:r>
            <a:r>
              <a:rPr lang="es-ES" sz="3600" dirty="0"/>
              <a:t>en </a:t>
            </a:r>
            <a:r>
              <a:rPr lang="es-ES" sz="3600" dirty="0" smtClean="0"/>
              <a:t>la </a:t>
            </a:r>
            <a:r>
              <a:rPr lang="es-ES" sz="3600" dirty="0"/>
              <a:t>cual, se presentan las características y expresiones de la persona </a:t>
            </a:r>
            <a:r>
              <a:rPr lang="es-ES" sz="3600" dirty="0">
                <a:solidFill>
                  <a:srgbClr val="FF0000"/>
                </a:solidFill>
              </a:rPr>
              <a:t>que quiere y está en disposición de auto formarse integralmente</a:t>
            </a:r>
            <a:r>
              <a:rPr lang="es-ES" sz="3600" dirty="0"/>
              <a:t>, con un alto sentido espiritual y de acato a las normas, además de valores,  principios, moral e inmejorable desempeño curricular y académico</a:t>
            </a:r>
            <a:endParaRPr lang="es-CO"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767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5468" y="376277"/>
            <a:ext cx="10515600" cy="1325563"/>
          </a:xfrm>
        </p:spPr>
        <p:txBody>
          <a:bodyPr>
            <a:normAutofit/>
          </a:bodyPr>
          <a:lstStyle/>
          <a:p>
            <a:pPr algn="ctr"/>
            <a:r>
              <a:rPr lang="es-MX" sz="4000" b="1" dirty="0" smtClean="0">
                <a:latin typeface="Arial" panose="020B0604020202020204" pitchFamily="34" charset="0"/>
                <a:cs typeface="Arial" panose="020B0604020202020204" pitchFamily="34" charset="0"/>
              </a:rPr>
              <a:t>MANUAL DE CONVIVENCIA ESCOLAR </a:t>
            </a:r>
            <a:endParaRPr lang="es-CO" sz="4000" b="1" dirty="0">
              <a:latin typeface="Arial" panose="020B0604020202020204" pitchFamily="34" charset="0"/>
              <a:cs typeface="Arial" panose="020B0604020202020204" pitchFamily="34" charset="0"/>
            </a:endParaRPr>
          </a:p>
        </p:txBody>
      </p:sp>
      <p:sp>
        <p:nvSpPr>
          <p:cNvPr id="3" name="Subtítulo 2"/>
          <p:cNvSpPr>
            <a:spLocks noGrp="1"/>
          </p:cNvSpPr>
          <p:nvPr>
            <p:ph type="subTitle" idx="4294967295"/>
          </p:nvPr>
        </p:nvSpPr>
        <p:spPr>
          <a:xfrm>
            <a:off x="1704127" y="2289717"/>
            <a:ext cx="8987882" cy="3272883"/>
          </a:xfrm>
        </p:spPr>
        <p:txBody>
          <a:bodyPr>
            <a:noAutofit/>
          </a:bodyPr>
          <a:lstStyle/>
          <a:p>
            <a:pPr marL="0" indent="0" algn="ctr">
              <a:buNone/>
            </a:pPr>
            <a:r>
              <a:rPr lang="es-ES" sz="2400" dirty="0"/>
              <a:t>El presente manual de convivencia constituye un acuerdo de voluntades entre todos los estamentos de la comunidad, que conscientes de la necesidad de unas reglas claras que armonicen las interrelaciones sociales dentro de nuestra, I.E. “JOSÉ JOAQUÍN FLÓREZ </a:t>
            </a:r>
            <a:r>
              <a:rPr lang="es-ES" sz="2400" dirty="0" smtClean="0"/>
              <a:t>HERNÁNDEZ” Ibagué Tolima.</a:t>
            </a:r>
          </a:p>
          <a:p>
            <a:pPr marL="0" indent="0">
              <a:buNone/>
            </a:pPr>
            <a:endParaRPr lang="es-ES" sz="2400" dirty="0">
              <a:latin typeface="Arial" panose="020B0604020202020204" pitchFamily="34" charset="0"/>
              <a:cs typeface="Arial" panose="020B0604020202020204" pitchFamily="34" charset="0"/>
            </a:endParaRPr>
          </a:p>
          <a:p>
            <a:pPr marL="0" indent="0" algn="ctr">
              <a:buNone/>
            </a:pPr>
            <a:r>
              <a:rPr lang="es-ES" sz="2400" i="1" dirty="0"/>
              <a:t>“El marco institucional que regule la vida en comunidad, como ejemplo de un proceder integro e integral”.</a:t>
            </a:r>
            <a:endParaRPr lang="es-CO" sz="2400" dirty="0"/>
          </a:p>
          <a:p>
            <a:pPr marL="0" indent="0">
              <a:buNone/>
            </a:pP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604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MANUAL DE CONVIVENCIA ESCOLAR JJFH</a:t>
            </a:r>
            <a:endParaRPr lang="es-CO" dirty="0"/>
          </a:p>
        </p:txBody>
      </p:sp>
      <p:sp>
        <p:nvSpPr>
          <p:cNvPr id="3" name="Marcador de contenido 2"/>
          <p:cNvSpPr>
            <a:spLocks noGrp="1"/>
          </p:cNvSpPr>
          <p:nvPr>
            <p:ph idx="1"/>
          </p:nvPr>
        </p:nvSpPr>
        <p:spPr/>
        <p:txBody>
          <a:bodyPr/>
          <a:lstStyle/>
          <a:p>
            <a:pPr marL="0" lvl="0" indent="0">
              <a:buNone/>
            </a:pPr>
            <a:r>
              <a:rPr lang="es-ES" dirty="0" smtClean="0"/>
              <a:t>Contenido:</a:t>
            </a:r>
          </a:p>
          <a:p>
            <a:r>
              <a:rPr lang="es-ES" dirty="0" smtClean="0"/>
              <a:t>Filosofía</a:t>
            </a:r>
          </a:p>
          <a:p>
            <a:r>
              <a:rPr lang="es-ES" dirty="0" smtClean="0"/>
              <a:t>Perfiles</a:t>
            </a:r>
            <a:endParaRPr lang="es-ES" dirty="0"/>
          </a:p>
          <a:p>
            <a:r>
              <a:rPr lang="es-ES" dirty="0" smtClean="0"/>
              <a:t>Deberes </a:t>
            </a:r>
            <a:r>
              <a:rPr lang="es-ES" dirty="0"/>
              <a:t>y derechos de los y las </a:t>
            </a:r>
            <a:r>
              <a:rPr lang="es-ES" dirty="0" smtClean="0"/>
              <a:t>estudiantes, </a:t>
            </a:r>
            <a:r>
              <a:rPr lang="es-ES" dirty="0"/>
              <a:t>Docentes, </a:t>
            </a:r>
            <a:r>
              <a:rPr lang="es-ES" dirty="0" smtClean="0"/>
              <a:t>Padres </a:t>
            </a:r>
            <a:r>
              <a:rPr lang="es-ES" dirty="0"/>
              <a:t>de familia, </a:t>
            </a:r>
            <a:r>
              <a:rPr lang="es-ES" dirty="0" smtClean="0"/>
              <a:t>Administrativos</a:t>
            </a:r>
          </a:p>
          <a:p>
            <a:r>
              <a:rPr lang="es-ES" dirty="0" smtClean="0"/>
              <a:t>Gobierno </a:t>
            </a:r>
            <a:r>
              <a:rPr lang="es-ES" dirty="0"/>
              <a:t>escolar.</a:t>
            </a:r>
            <a:endParaRPr lang="es-CO" dirty="0"/>
          </a:p>
          <a:p>
            <a:endParaRPr lang="es-CO" dirty="0"/>
          </a:p>
        </p:txBody>
      </p:sp>
    </p:spTree>
    <p:extLst>
      <p:ext uri="{BB962C8B-B14F-4D97-AF65-F5344CB8AC3E}">
        <p14:creationId xmlns:p14="http://schemas.microsoft.com/office/powerpoint/2010/main" val="4176484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FILOSOFIA INSTITUCIONAL</a:t>
            </a:r>
            <a:endParaRPr lang="es-CO" dirty="0"/>
          </a:p>
        </p:txBody>
      </p:sp>
      <p:sp>
        <p:nvSpPr>
          <p:cNvPr id="3" name="Marcador de contenido 2"/>
          <p:cNvSpPr>
            <a:spLocks noGrp="1"/>
          </p:cNvSpPr>
          <p:nvPr>
            <p:ph idx="1"/>
          </p:nvPr>
        </p:nvSpPr>
        <p:spPr/>
        <p:txBody>
          <a:bodyPr>
            <a:normAutofit lnSpcReduction="10000"/>
          </a:bodyPr>
          <a:lstStyle/>
          <a:p>
            <a:pPr marL="0" indent="0" algn="just">
              <a:buNone/>
            </a:pPr>
            <a:r>
              <a:rPr lang="es-ES" sz="3600" dirty="0"/>
              <a:t>La institución educativa José Joaquín Flórez Hernández tiene como filosofía, brindar a los estudiantes una educación a través de procesos pedagógicos que promueven la autogestión y autoconstrucción, el desarrollo del pensamiento académico, técnico y el espíritu emprendedor de sus </a:t>
            </a:r>
            <a:r>
              <a:rPr lang="es-ES" sz="3600" dirty="0" smtClean="0"/>
              <a:t>educandos, fundamentado </a:t>
            </a:r>
            <a:r>
              <a:rPr lang="es-ES" sz="3600" dirty="0"/>
              <a:t>en valores, aprendizajes significativos, prácticas investigativas, culturales, deportivas y ambientales.</a:t>
            </a:r>
            <a:endParaRPr lang="es-CO" sz="3600" dirty="0"/>
          </a:p>
          <a:p>
            <a:pPr algn="just"/>
            <a:endParaRPr lang="es-CO" sz="3600" dirty="0"/>
          </a:p>
        </p:txBody>
      </p:sp>
    </p:spTree>
    <p:extLst>
      <p:ext uri="{BB962C8B-B14F-4D97-AF65-F5344CB8AC3E}">
        <p14:creationId xmlns:p14="http://schemas.microsoft.com/office/powerpoint/2010/main" val="178377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a:t>PROCEDIMIENTO DE INSCRIPCIÓN, ADMISIÓN Y MATRÍCULA.</a:t>
            </a:r>
            <a:r>
              <a:rPr lang="es-CO" dirty="0"/>
              <a:t/>
            </a:r>
            <a:br>
              <a:rPr lang="es-CO" dirty="0"/>
            </a:br>
            <a:endParaRPr lang="es-CO" dirty="0"/>
          </a:p>
        </p:txBody>
      </p:sp>
      <p:sp>
        <p:nvSpPr>
          <p:cNvPr id="3" name="Marcador de contenido 2"/>
          <p:cNvSpPr>
            <a:spLocks noGrp="1"/>
          </p:cNvSpPr>
          <p:nvPr>
            <p:ph idx="1"/>
          </p:nvPr>
        </p:nvSpPr>
        <p:spPr/>
        <p:txBody>
          <a:bodyPr>
            <a:normAutofit fontScale="92500"/>
          </a:bodyPr>
          <a:lstStyle/>
          <a:p>
            <a:r>
              <a:rPr lang="es-MX" dirty="0" smtClean="0"/>
              <a:t>La Matricula</a:t>
            </a:r>
          </a:p>
          <a:p>
            <a:pPr marL="0" indent="0" algn="just">
              <a:buNone/>
            </a:pPr>
            <a:r>
              <a:rPr lang="es-ES" dirty="0" smtClean="0"/>
              <a:t>Es  </a:t>
            </a:r>
            <a:r>
              <a:rPr lang="es-ES" dirty="0"/>
              <a:t>un contrato  civil  contractual  de   prestación de servicios y un compromiso bilateral, firmado  entre  los  padres y/o acudientes del alumno o de la alumna, su representante legal o acudientes y el representante legal de la INSTITUCIÓN EDUCATIVA, en beneficio del alumno o la alumna, por el lapso del año escolar correspondiente (diez meses</a:t>
            </a:r>
            <a:r>
              <a:rPr lang="es-ES" dirty="0" smtClean="0"/>
              <a:t>)</a:t>
            </a:r>
          </a:p>
          <a:p>
            <a:pPr marL="0" indent="0" algn="just">
              <a:buNone/>
            </a:pPr>
            <a:r>
              <a:rPr lang="es-ES" dirty="0"/>
              <a:t>La matrícula es un contrato civil en el que las partes se comprometen a cumplir con las normas legales e institucionales vigentes en el Proyecto Educativo Institucional y que puede darse por terminado en caso de incumplimiento parcial o total de alguna de las partes o de mutuo acuerdo.</a:t>
            </a:r>
            <a:endParaRPr lang="es-CO" dirty="0"/>
          </a:p>
          <a:p>
            <a:pPr marL="0" indent="0">
              <a:buNone/>
            </a:pPr>
            <a:endParaRPr lang="es-ES" dirty="0" smtClean="0"/>
          </a:p>
          <a:p>
            <a:pPr marL="0" indent="0">
              <a:buNone/>
            </a:pPr>
            <a:endParaRPr lang="es-CO" dirty="0"/>
          </a:p>
        </p:txBody>
      </p:sp>
    </p:spTree>
    <p:extLst>
      <p:ext uri="{BB962C8B-B14F-4D97-AF65-F5344CB8AC3E}">
        <p14:creationId xmlns:p14="http://schemas.microsoft.com/office/powerpoint/2010/main" val="239441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MATRICULA EN LA IEJJFH</a:t>
            </a:r>
            <a:endParaRPr lang="es-CO" dirty="0"/>
          </a:p>
        </p:txBody>
      </p:sp>
      <p:sp>
        <p:nvSpPr>
          <p:cNvPr id="3" name="Marcador de contenido 2"/>
          <p:cNvSpPr>
            <a:spLocks noGrp="1"/>
          </p:cNvSpPr>
          <p:nvPr>
            <p:ph idx="1"/>
          </p:nvPr>
        </p:nvSpPr>
        <p:spPr/>
        <p:txBody>
          <a:bodyPr>
            <a:normAutofit/>
          </a:bodyPr>
          <a:lstStyle/>
          <a:p>
            <a:pPr marL="0" indent="0">
              <a:buNone/>
            </a:pPr>
            <a:r>
              <a:rPr lang="es-MX" dirty="0" smtClean="0"/>
              <a:t>ESTUDIANTES NUEVOS</a:t>
            </a:r>
          </a:p>
          <a:p>
            <a:pPr algn="just"/>
            <a:r>
              <a:rPr lang="es-MX" dirty="0" smtClean="0"/>
              <a:t>Admisión: </a:t>
            </a:r>
            <a:r>
              <a:rPr lang="es-ES" dirty="0" smtClean="0"/>
              <a:t> </a:t>
            </a:r>
            <a:r>
              <a:rPr lang="es-ES" dirty="0"/>
              <a:t>Es el acto mediante el cual se inscribe formalmente a un aspirante que desea ingresar a la </a:t>
            </a:r>
            <a:r>
              <a:rPr lang="es-ES" dirty="0" smtClean="0"/>
              <a:t>I.E. La </a:t>
            </a:r>
            <a:r>
              <a:rPr lang="es-ES" dirty="0"/>
              <a:t>solicitud se realiza con el correcto diligenciamiento del formato establecido para dicho </a:t>
            </a:r>
            <a:r>
              <a:rPr lang="es-ES" dirty="0" smtClean="0"/>
              <a:t>proceso, según </a:t>
            </a:r>
            <a:r>
              <a:rPr lang="es-ES" dirty="0"/>
              <a:t>los parámetros </a:t>
            </a:r>
            <a:r>
              <a:rPr lang="es-ES" dirty="0" smtClean="0"/>
              <a:t>de </a:t>
            </a:r>
            <a:r>
              <a:rPr lang="es-ES" dirty="0"/>
              <a:t>la Institución Educativa, Ministerio de Educación </a:t>
            </a:r>
            <a:r>
              <a:rPr lang="es-ES" dirty="0" smtClean="0"/>
              <a:t>Nacional y </a:t>
            </a:r>
            <a:r>
              <a:rPr lang="es-ES" dirty="0"/>
              <a:t>Secretaria de Educación Municipal de </a:t>
            </a:r>
            <a:r>
              <a:rPr lang="es-ES" dirty="0" smtClean="0"/>
              <a:t>Ibagué. (PIN), realizar entrevista en rectoría y cumplir con los requisitos legales establecidos en el manual de convivencia de la institución.</a:t>
            </a:r>
            <a:endParaRPr lang="es-MX" dirty="0"/>
          </a:p>
          <a:p>
            <a:pPr algn="just"/>
            <a:endParaRPr lang="es-MX" dirty="0"/>
          </a:p>
          <a:p>
            <a:pPr marL="0" indent="0">
              <a:buNone/>
            </a:pPr>
            <a:endParaRPr lang="es-CO" dirty="0"/>
          </a:p>
        </p:txBody>
      </p:sp>
    </p:spTree>
    <p:extLst>
      <p:ext uri="{BB962C8B-B14F-4D97-AF65-F5344CB8AC3E}">
        <p14:creationId xmlns:p14="http://schemas.microsoft.com/office/powerpoint/2010/main" val="268912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MATRICULA EN LA IEJJFH</a:t>
            </a:r>
            <a:endParaRPr lang="es-CO" dirty="0"/>
          </a:p>
        </p:txBody>
      </p:sp>
      <p:sp>
        <p:nvSpPr>
          <p:cNvPr id="3" name="Marcador de contenido 2"/>
          <p:cNvSpPr>
            <a:spLocks noGrp="1"/>
          </p:cNvSpPr>
          <p:nvPr>
            <p:ph idx="1"/>
          </p:nvPr>
        </p:nvSpPr>
        <p:spPr/>
        <p:txBody>
          <a:bodyPr/>
          <a:lstStyle/>
          <a:p>
            <a:r>
              <a:rPr lang="es-MX" dirty="0"/>
              <a:t>ESTUDIANTES </a:t>
            </a:r>
            <a:r>
              <a:rPr lang="es-MX" dirty="0" smtClean="0"/>
              <a:t>ANTIGUOS</a:t>
            </a:r>
          </a:p>
          <a:p>
            <a:pPr marL="0" indent="0" algn="just">
              <a:buNone/>
            </a:pPr>
            <a:r>
              <a:rPr lang="es-MX" dirty="0" smtClean="0"/>
              <a:t>Realizar el proceso de prematricula en los tiempos estipulados por la institución. Cumplir con:  paz y salvo,  los requisitos estipulados en el manual de convivencia y firmar acta de compromiso si su comportamiento social o académico lo amerita.</a:t>
            </a:r>
          </a:p>
          <a:p>
            <a:pPr marL="0" indent="0" algn="just">
              <a:buNone/>
            </a:pPr>
            <a:r>
              <a:rPr lang="es-MX" dirty="0" smtClean="0"/>
              <a:t>Tener en cuenta que </a:t>
            </a:r>
            <a:r>
              <a:rPr lang="es-ES" dirty="0"/>
              <a:t>l</a:t>
            </a:r>
            <a:r>
              <a:rPr lang="es-ES" dirty="0" smtClean="0"/>
              <a:t>a </a:t>
            </a:r>
            <a:r>
              <a:rPr lang="es-ES" dirty="0"/>
              <a:t>NO RENOVACIÓN de la matrícula en las fechas indicadas mediante “Circular” por el Plantel para este proceso, implicará la PÉRDIDA DE </a:t>
            </a:r>
            <a:r>
              <a:rPr lang="es-ES" dirty="0" smtClean="0"/>
              <a:t>CUPO.</a:t>
            </a:r>
            <a:endParaRPr lang="es-MX" dirty="0" smtClean="0"/>
          </a:p>
          <a:p>
            <a:pPr marL="0" indent="0">
              <a:buNone/>
            </a:pPr>
            <a:endParaRPr lang="es-CO" dirty="0"/>
          </a:p>
          <a:p>
            <a:endParaRPr lang="es-CO" dirty="0"/>
          </a:p>
        </p:txBody>
      </p:sp>
    </p:spTree>
    <p:extLst>
      <p:ext uri="{BB962C8B-B14F-4D97-AF65-F5344CB8AC3E}">
        <p14:creationId xmlns:p14="http://schemas.microsoft.com/office/powerpoint/2010/main" val="142440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REGLAS DE HIGIENE Y DE PRESENTACIÓN </a:t>
            </a:r>
            <a:endParaRPr lang="es-CO" dirty="0"/>
          </a:p>
        </p:txBody>
      </p:sp>
      <p:sp>
        <p:nvSpPr>
          <p:cNvPr id="3" name="Marcador de contenido 2"/>
          <p:cNvSpPr>
            <a:spLocks noGrp="1"/>
          </p:cNvSpPr>
          <p:nvPr>
            <p:ph sz="half" idx="1"/>
          </p:nvPr>
        </p:nvSpPr>
        <p:spPr/>
        <p:txBody>
          <a:bodyPr>
            <a:normAutofit fontScale="85000" lnSpcReduction="20000"/>
          </a:bodyPr>
          <a:lstStyle/>
          <a:p>
            <a:pPr lvl="0" algn="just"/>
            <a:r>
              <a:rPr lang="es-ES" dirty="0"/>
              <a:t>Desarrollar hábitos de higiene personal y asimilación de conductas orientadas al auto cuidado.</a:t>
            </a:r>
            <a:endParaRPr lang="es-CO" dirty="0"/>
          </a:p>
          <a:p>
            <a:pPr lvl="0" algn="just"/>
            <a:r>
              <a:rPr lang="es-ES" dirty="0"/>
              <a:t>Asistir al Colegio pulcramente vestido, con el uniforme debidamente lavado, planchado, los zapatos embolados y los tenis limpios.</a:t>
            </a:r>
            <a:endParaRPr lang="es-CO" dirty="0"/>
          </a:p>
          <a:p>
            <a:pPr lvl="0" algn="just"/>
            <a:r>
              <a:rPr lang="es-ES" dirty="0"/>
              <a:t>Evitar la propagación de enfermedades infectocontagiosas y parasitarias, observando medidas preventivas apropiadas y el tratamiento pertinente, bajo la responsabilidad del estudiante  y representante legal.</a:t>
            </a:r>
            <a:endParaRPr lang="es-CO" dirty="0"/>
          </a:p>
          <a:p>
            <a:endParaRPr lang="es-CO" dirty="0"/>
          </a:p>
        </p:txBody>
      </p:sp>
      <p:sp>
        <p:nvSpPr>
          <p:cNvPr id="4" name="Marcador de contenido 3"/>
          <p:cNvSpPr>
            <a:spLocks noGrp="1"/>
          </p:cNvSpPr>
          <p:nvPr>
            <p:ph sz="half" idx="2"/>
          </p:nvPr>
        </p:nvSpPr>
        <p:spPr/>
        <p:txBody>
          <a:bodyPr>
            <a:normAutofit fontScale="85000" lnSpcReduction="20000"/>
          </a:bodyPr>
          <a:lstStyle/>
          <a:p>
            <a:r>
              <a:rPr lang="es-MX" dirty="0" smtClean="0"/>
              <a:t>Uniforme de educación Física, Recreación y </a:t>
            </a:r>
            <a:r>
              <a:rPr lang="es-MX" dirty="0"/>
              <a:t>D</a:t>
            </a:r>
            <a:r>
              <a:rPr lang="es-MX" dirty="0" smtClean="0"/>
              <a:t>eporte</a:t>
            </a:r>
            <a:endParaRPr lang="es-CO" dirty="0"/>
          </a:p>
        </p:txBody>
      </p:sp>
      <p:pic>
        <p:nvPicPr>
          <p:cNvPr id="5" name="image68.png"/>
          <p:cNvPicPr/>
          <p:nvPr/>
        </p:nvPicPr>
        <p:blipFill>
          <a:blip r:embed="rId2" cstate="print"/>
          <a:stretch>
            <a:fillRect/>
          </a:stretch>
        </p:blipFill>
        <p:spPr>
          <a:xfrm>
            <a:off x="7408563" y="2929255"/>
            <a:ext cx="2608648" cy="3183221"/>
          </a:xfrm>
          <a:prstGeom prst="rect">
            <a:avLst/>
          </a:prstGeom>
        </p:spPr>
      </p:pic>
    </p:spTree>
    <p:extLst>
      <p:ext uri="{BB962C8B-B14F-4D97-AF65-F5344CB8AC3E}">
        <p14:creationId xmlns:p14="http://schemas.microsoft.com/office/powerpoint/2010/main" val="3818379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1828</TotalTime>
  <Words>1211</Words>
  <Application>Microsoft Office PowerPoint</Application>
  <PresentationFormat>Panorámica</PresentationFormat>
  <Paragraphs>87</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Presentación de PowerPoint</vt:lpstr>
      <vt:lpstr>Presentación de PowerPoint</vt:lpstr>
      <vt:lpstr>MANUAL DE CONVIVENCIA ESCOLAR </vt:lpstr>
      <vt:lpstr>MANUAL DE CONVIVENCIA ESCOLAR JJFH</vt:lpstr>
      <vt:lpstr>FILOSOFIA INSTITUCIONAL</vt:lpstr>
      <vt:lpstr>PROCEDIMIENTO DE INSCRIPCIÓN, ADMISIÓN Y MATRÍCULA. </vt:lpstr>
      <vt:lpstr>MATRICULA EN LA IEJJFH</vt:lpstr>
      <vt:lpstr>MATRICULA EN LA IEJJFH</vt:lpstr>
      <vt:lpstr>REGLAS DE HIGIENE Y DE PRESENTACIÓN </vt:lpstr>
      <vt:lpstr>REGLAS DE HIGIENE Y DE PRESENTACIÓN </vt:lpstr>
      <vt:lpstr>DERECHOS Y DEBERES EN LA IEJJFH</vt:lpstr>
      <vt:lpstr>PROCEDIMIENTO PARA DECOMISAR BIENES</vt:lpstr>
      <vt:lpstr>HORARIO ASISTENCIA Y PUNTUALIDAD</vt:lpstr>
      <vt:lpstr>DEBERES ACADEMICOS DEL O LA ESTUDIANTE</vt:lpstr>
      <vt:lpstr>DEBERES CONDUCTUALES DEL O LA ESTUDIANTE</vt:lpstr>
      <vt:lpstr>Presentación de PowerPoint</vt:lpstr>
      <vt:lpstr> PROCEDIMIENTOS DE CONCERTACIÓN Y DEBIDO PROCESO. SOLUCIÓN DE CONFLICTOS. </vt:lpstr>
      <vt:lpstr>ETAPAS DEL PROCEDIMIENTO DISCIPLINARIO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Funciones del Docente Orientador</dc:title>
  <dc:creator>TOSHIBA</dc:creator>
  <cp:lastModifiedBy>Usuario</cp:lastModifiedBy>
  <cp:revision>53</cp:revision>
  <dcterms:created xsi:type="dcterms:W3CDTF">2020-05-22T17:59:32Z</dcterms:created>
  <dcterms:modified xsi:type="dcterms:W3CDTF">2020-11-04T01:55:30Z</dcterms:modified>
</cp:coreProperties>
</file>